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9" r:id="rId2"/>
    <p:sldId id="325" r:id="rId3"/>
    <p:sldId id="314" r:id="rId4"/>
    <p:sldId id="315" r:id="rId5"/>
    <p:sldId id="313" r:id="rId6"/>
    <p:sldId id="303" r:id="rId7"/>
    <p:sldId id="305" r:id="rId8"/>
    <p:sldId id="311" r:id="rId9"/>
    <p:sldId id="312" r:id="rId10"/>
    <p:sldId id="304" r:id="rId11"/>
    <p:sldId id="310" r:id="rId12"/>
    <p:sldId id="301" r:id="rId13"/>
    <p:sldId id="309" r:id="rId14"/>
    <p:sldId id="302" r:id="rId15"/>
    <p:sldId id="308" r:id="rId16"/>
    <p:sldId id="300" r:id="rId17"/>
    <p:sldId id="307" r:id="rId18"/>
    <p:sldId id="299" r:id="rId19"/>
    <p:sldId id="306" r:id="rId20"/>
    <p:sldId id="298" r:id="rId21"/>
    <p:sldId id="297" r:id="rId22"/>
    <p:sldId id="296" r:id="rId23"/>
    <p:sldId id="295" r:id="rId24"/>
    <p:sldId id="294" r:id="rId25"/>
    <p:sldId id="293" r:id="rId26"/>
    <p:sldId id="292" r:id="rId27"/>
    <p:sldId id="276" r:id="rId28"/>
    <p:sldId id="286" r:id="rId29"/>
    <p:sldId id="285" r:id="rId30"/>
    <p:sldId id="284" r:id="rId31"/>
    <p:sldId id="288" r:id="rId32"/>
    <p:sldId id="290" r:id="rId33"/>
    <p:sldId id="291" r:id="rId34"/>
    <p:sldId id="283" r:id="rId35"/>
    <p:sldId id="282" r:id="rId36"/>
    <p:sldId id="281" r:id="rId37"/>
    <p:sldId id="273" r:id="rId38"/>
    <p:sldId id="274" r:id="rId39"/>
    <p:sldId id="280" r:id="rId40"/>
    <p:sldId id="278" r:id="rId41"/>
    <p:sldId id="275" r:id="rId42"/>
    <p:sldId id="279" r:id="rId43"/>
    <p:sldId id="277" r:id="rId44"/>
    <p:sldId id="272" r:id="rId45"/>
    <p:sldId id="269" r:id="rId46"/>
    <p:sldId id="270" r:id="rId47"/>
    <p:sldId id="271" r:id="rId48"/>
    <p:sldId id="267" r:id="rId49"/>
    <p:sldId id="268" r:id="rId50"/>
    <p:sldId id="324" r:id="rId51"/>
    <p:sldId id="260" r:id="rId52"/>
    <p:sldId id="261" r:id="rId53"/>
    <p:sldId id="256" r:id="rId54"/>
    <p:sldId id="257" r:id="rId55"/>
    <p:sldId id="258" r:id="rId56"/>
    <p:sldId id="262" r:id="rId57"/>
    <p:sldId id="263" r:id="rId58"/>
    <p:sldId id="265" r:id="rId59"/>
    <p:sldId id="264" r:id="rId60"/>
    <p:sldId id="316" r:id="rId61"/>
    <p:sldId id="317" r:id="rId62"/>
    <p:sldId id="318" r:id="rId63"/>
    <p:sldId id="319" r:id="rId64"/>
    <p:sldId id="320" r:id="rId65"/>
    <p:sldId id="321" r:id="rId66"/>
    <p:sldId id="322" r:id="rId67"/>
    <p:sldId id="323" r:id="rId68"/>
    <p:sldId id="26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0033"/>
    <a:srgbClr val="FF3399"/>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snapToGrid="0">
      <p:cViewPr varScale="1">
        <p:scale>
          <a:sx n="78" d="100"/>
          <a:sy n="78" d="100"/>
        </p:scale>
        <p:origin x="29"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6/11/2019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24</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30</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38</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41</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43</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6/11/2019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6/11/2019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svg"/><Relationship Id="rId21" Type="http://schemas.openxmlformats.org/officeDocument/2006/relationships/image" Target="../media/image38.sv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svg"/><Relationship Id="rId50" Type="http://schemas.openxmlformats.org/officeDocument/2006/relationships/image" Target="../media/image67.png"/><Relationship Id="rId55" Type="http://schemas.openxmlformats.org/officeDocument/2006/relationships/image" Target="../media/image72.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42.svg"/><Relationship Id="rId33" Type="http://schemas.openxmlformats.org/officeDocument/2006/relationships/image" Target="../media/image50.svg"/><Relationship Id="rId38" Type="http://schemas.openxmlformats.org/officeDocument/2006/relationships/image" Target="../media/image55.png"/><Relationship Id="rId46" Type="http://schemas.openxmlformats.org/officeDocument/2006/relationships/image" Target="../media/image63.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svg"/><Relationship Id="rId41" Type="http://schemas.openxmlformats.org/officeDocument/2006/relationships/image" Target="../media/image58.svg"/><Relationship Id="rId54"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svg"/><Relationship Id="rId40" Type="http://schemas.openxmlformats.org/officeDocument/2006/relationships/image" Target="../media/image57.png"/><Relationship Id="rId45" Type="http://schemas.openxmlformats.org/officeDocument/2006/relationships/image" Target="../media/image62.svg"/><Relationship Id="rId53" Type="http://schemas.openxmlformats.org/officeDocument/2006/relationships/image" Target="../media/image70.svg"/><Relationship Id="rId5" Type="http://schemas.openxmlformats.org/officeDocument/2006/relationships/image" Target="../media/image22.svg"/><Relationship Id="rId15" Type="http://schemas.openxmlformats.org/officeDocument/2006/relationships/image" Target="../media/image32.svg"/><Relationship Id="rId23" Type="http://schemas.openxmlformats.org/officeDocument/2006/relationships/image" Target="../media/image40.sv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svg"/><Relationship Id="rId10" Type="http://schemas.openxmlformats.org/officeDocument/2006/relationships/image" Target="../media/image27.png"/><Relationship Id="rId19" Type="http://schemas.openxmlformats.org/officeDocument/2006/relationships/image" Target="../media/image36.svg"/><Relationship Id="rId31" Type="http://schemas.openxmlformats.org/officeDocument/2006/relationships/image" Target="../media/image48.svg"/><Relationship Id="rId44" Type="http://schemas.openxmlformats.org/officeDocument/2006/relationships/image" Target="../media/image61.png"/><Relationship Id="rId52" Type="http://schemas.openxmlformats.org/officeDocument/2006/relationships/image" Target="../media/image69.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svg"/><Relationship Id="rId30" Type="http://schemas.openxmlformats.org/officeDocument/2006/relationships/image" Target="../media/image47.png"/><Relationship Id="rId35" Type="http://schemas.openxmlformats.org/officeDocument/2006/relationships/image" Target="../media/image52.svg"/><Relationship Id="rId43" Type="http://schemas.openxmlformats.org/officeDocument/2006/relationships/image" Target="../media/image60.svg"/><Relationship Id="rId48" Type="http://schemas.openxmlformats.org/officeDocument/2006/relationships/image" Target="../media/image65.png"/><Relationship Id="rId8" Type="http://schemas.openxmlformats.org/officeDocument/2006/relationships/image" Target="../media/image25.png"/><Relationship Id="rId51" Type="http://schemas.openxmlformats.org/officeDocument/2006/relationships/image" Target="../media/image68.svg"/><Relationship Id="rId3" Type="http://schemas.openxmlformats.org/officeDocument/2006/relationships/image" Target="../media/image20.svg"/></Relationships>
</file>

<file path=ppt/slides/_rels/slide2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35.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03.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4.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4.png"/><Relationship Id="rId4" Type="http://schemas.openxmlformats.org/officeDocument/2006/relationships/image" Target="../media/image234.png"/></Relationships>
</file>

<file path=ppt/slides/_rels/slide4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87.png"/><Relationship Id="rId9" Type="http://schemas.openxmlformats.org/officeDocument/2006/relationships/image" Target="../media/image311.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401.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43.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87.png"/><Relationship Id="rId9" Type="http://schemas.openxmlformats.org/officeDocument/2006/relationships/image" Target="../media/image451.png"/></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52.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5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5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55.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3521168" y="296138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a:off x="5427722" y="4023307"/>
            <a:ext cx="2887138" cy="32588"/>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4EC08C9E-F960-4765-B6FD-FF102BD66CF3}"/>
              </a:ext>
            </a:extLst>
          </p:cNvPr>
          <p:cNvSpPr/>
          <p:nvPr/>
        </p:nvSpPr>
        <p:spPr>
          <a:xfrm>
            <a:off x="8404821" y="293838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74089" y="378926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76508" y="318574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49034" y="308702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29335" y="318076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100455" y="3969185"/>
            <a:ext cx="1019490" cy="1019490"/>
          </a:xfrm>
          <a:prstGeom prst="rect">
            <a:avLst/>
          </a:prstGeom>
        </p:spPr>
      </p:pic>
      <p:sp>
        <p:nvSpPr>
          <p:cNvPr id="72" name="Oval 71">
            <a:extLst>
              <a:ext uri="{FF2B5EF4-FFF2-40B4-BE49-F238E27FC236}">
                <a16:creationId xmlns:a16="http://schemas.microsoft.com/office/drawing/2014/main" id="{851B107E-DD44-45E4-BEEC-B2EC7B4C3CD4}"/>
              </a:ext>
            </a:extLst>
          </p:cNvPr>
          <p:cNvSpPr/>
          <p:nvPr/>
        </p:nvSpPr>
        <p:spPr>
          <a:xfrm>
            <a:off x="3541472" y="2953823"/>
            <a:ext cx="1906554" cy="2123844"/>
          </a:xfrm>
          <a:prstGeom prst="ellipse">
            <a:avLst/>
          </a:prstGeom>
          <a:solidFill>
            <a:schemeClr val="accent1">
              <a:lumMod val="60000"/>
              <a:lumOff val="40000"/>
              <a:alpha val="38000"/>
            </a:schemeClr>
          </a:solid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687AFC4-2A67-4CBA-99BB-070A3E1E7381}"/>
              </a:ext>
            </a:extLst>
          </p:cNvPr>
          <p:cNvSpPr/>
          <p:nvPr/>
        </p:nvSpPr>
        <p:spPr>
          <a:xfrm>
            <a:off x="8425125" y="2930823"/>
            <a:ext cx="1906554" cy="2123844"/>
          </a:xfrm>
          <a:prstGeom prst="ellipse">
            <a:avLst/>
          </a:prstGeom>
          <a:solidFill>
            <a:schemeClr val="accent1">
              <a:lumMod val="60000"/>
              <a:lumOff val="40000"/>
              <a:alpha val="38000"/>
            </a:schemeClr>
          </a:solid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7" name="TextBox 76">
            <a:extLst>
              <a:ext uri="{FF2B5EF4-FFF2-40B4-BE49-F238E27FC236}">
                <a16:creationId xmlns:a16="http://schemas.microsoft.com/office/drawing/2014/main" id="{D18C9A2F-F541-403E-82EC-B11138E17A4B}"/>
              </a:ext>
            </a:extLst>
          </p:cNvPr>
          <p:cNvSpPr txBox="1"/>
          <p:nvPr/>
        </p:nvSpPr>
        <p:spPr>
          <a:xfrm>
            <a:off x="8374089" y="38310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1118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11EA827-1E0E-43EF-9246-1EE87DDDD60D}"/>
              </a:ext>
            </a:extLst>
          </p:cNvPr>
          <p:cNvPicPr>
            <a:picLocks noChangeAspect="1"/>
          </p:cNvPicPr>
          <p:nvPr/>
        </p:nvPicPr>
        <p:blipFill>
          <a:blip r:embed="rId2"/>
          <a:stretch>
            <a:fillRect/>
          </a:stretch>
        </p:blipFill>
        <p:spPr>
          <a:xfrm>
            <a:off x="860574" y="2586376"/>
            <a:ext cx="7280139" cy="2707943"/>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a:off x="1651242" y="1641936"/>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flipH="1">
            <a:off x="7506007" y="1641936"/>
            <a:ext cx="20381"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7526387"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821451" y="4584744"/>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a:off x="4485993" y="2520204"/>
            <a:ext cx="0" cy="2707943"/>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E1AB26-5B82-4926-A51A-805A71628D62}"/>
              </a:ext>
            </a:extLst>
          </p:cNvPr>
          <p:cNvSpPr txBox="1"/>
          <p:nvPr/>
        </p:nvSpPr>
        <p:spPr>
          <a:xfrm>
            <a:off x="3456849" y="5360489"/>
            <a:ext cx="2058289" cy="338554"/>
          </a:xfrm>
          <a:prstGeom prst="rect">
            <a:avLst/>
          </a:prstGeom>
          <a:noFill/>
        </p:spPr>
        <p:txBody>
          <a:bodyPr wrap="square" rtlCol="0">
            <a:spAutoFit/>
          </a:bodyPr>
          <a:lstStyle/>
          <a:p>
            <a:r>
              <a:rPr lang="en-US" sz="1600" b="1" dirty="0"/>
              <a:t>Sample mean = 12.32</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9E884B7-5966-4C88-A7C5-6F8275E91F96}"/>
                  </a:ext>
                </a:extLst>
              </p:cNvPr>
              <p:cNvSpPr txBox="1"/>
              <p:nvPr/>
            </p:nvSpPr>
            <p:spPr>
              <a:xfrm>
                <a:off x="2236560" y="1299483"/>
                <a:ext cx="4528166" cy="1138773"/>
              </a:xfrm>
              <a:prstGeom prst="rect">
                <a:avLst/>
              </a:prstGeom>
              <a:noFill/>
            </p:spPr>
            <p:txBody>
              <a:bodyPr wrap="square" rtlCol="0">
                <a:spAutoFit/>
              </a:bodyPr>
              <a:lstStyle/>
              <a:p>
                <a:pPr algn="ctr"/>
                <a:r>
                  <a:rPr lang="en-US" sz="2000" b="1" dirty="0"/>
                  <a:t>95% chance that your population mean</a:t>
                </a:r>
              </a:p>
              <a:p>
                <a:pPr algn="ctr"/>
                <a:r>
                  <a:rPr lang="en-US" sz="1500" dirty="0"/>
                  <a:t>falls between 8.76 and 15.88</a:t>
                </a:r>
              </a:p>
              <a:p>
                <a:pPr algn="ctr"/>
                <a:endParaRPr lang="en-US" i="1" dirty="0">
                  <a:solidFill>
                    <a:schemeClr val="accent1"/>
                  </a:solidFill>
                </a:endParaRPr>
              </a:p>
              <a:p>
                <a:pPr algn="ctr"/>
                <a:r>
                  <a:rPr lang="en-US" sz="1500" i="1" dirty="0">
                    <a:solidFill>
                      <a:schemeClr val="accent1"/>
                    </a:solidFill>
                  </a:rPr>
                  <a:t>95% Confidence Interval of mean = </a:t>
                </a:r>
                <a14:m>
                  <m:oMath xmlns:m="http://schemas.openxmlformats.org/officeDocument/2006/math">
                    <m:r>
                      <a:rPr lang="en-US" sz="1500" b="0" i="1" smtClean="0">
                        <a:solidFill>
                          <a:schemeClr val="accent1"/>
                        </a:solidFill>
                        <a:latin typeface="Cambria Math" panose="02040503050406030204" pitchFamily="18" charset="0"/>
                      </a:rPr>
                      <m:t>12.32 </m:t>
                    </m:r>
                    <m:r>
                      <a:rPr lang="en-US" sz="1500" b="0" i="1" smtClean="0">
                        <a:solidFill>
                          <a:schemeClr val="accent1"/>
                        </a:solidFill>
                        <a:latin typeface="Cambria Math" panose="02040503050406030204" pitchFamily="18" charset="0"/>
                        <a:ea typeface="Cambria Math" panose="02040503050406030204" pitchFamily="18" charset="0"/>
                      </a:rPr>
                      <m:t>±3.56</m:t>
                    </m:r>
                  </m:oMath>
                </a14:m>
                <a:endParaRPr lang="en-US" sz="1500" i="1" dirty="0">
                  <a:solidFill>
                    <a:schemeClr val="accent1"/>
                  </a:solidFill>
                </a:endParaRPr>
              </a:p>
            </p:txBody>
          </p:sp>
        </mc:Choice>
        <mc:Fallback xmlns="">
          <p:sp>
            <p:nvSpPr>
              <p:cNvPr id="26" name="TextBox 25">
                <a:extLst>
                  <a:ext uri="{FF2B5EF4-FFF2-40B4-BE49-F238E27FC236}">
                    <a16:creationId xmlns:a16="http://schemas.microsoft.com/office/drawing/2014/main" id="{39E884B7-5966-4C88-A7C5-6F8275E91F96}"/>
                  </a:ext>
                </a:extLst>
              </p:cNvPr>
              <p:cNvSpPr txBox="1">
                <a:spLocks noRot="1" noChangeAspect="1" noMove="1" noResize="1" noEditPoints="1" noAdjustHandles="1" noChangeArrowheads="1" noChangeShapeType="1" noTextEdit="1"/>
              </p:cNvSpPr>
              <p:nvPr/>
            </p:nvSpPr>
            <p:spPr>
              <a:xfrm>
                <a:off x="2236560" y="1299483"/>
                <a:ext cx="4528166" cy="1138773"/>
              </a:xfrm>
              <a:prstGeom prst="rect">
                <a:avLst/>
              </a:prstGeom>
              <a:blipFill>
                <a:blip r:embed="rId3"/>
                <a:stretch>
                  <a:fillRect t="-2674" b="-5348"/>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1806118" y="3344484"/>
            <a:ext cx="2564365"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2694575"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311383" y="1289756"/>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030830" y="9969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7166148" y="1292784"/>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885596" y="999946"/>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501416" y="3036354"/>
                <a:ext cx="1134404" cy="33855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600" i="1">
                          <a:latin typeface="Cambria Math" panose="02040503050406030204" pitchFamily="18" charset="0"/>
                          <a:ea typeface="Cambria Math" panose="02040503050406030204" pitchFamily="18" charset="0"/>
                        </a:rPr>
                        <m:t>−3.56</m:t>
                      </m:r>
                    </m:oMath>
                  </m:oMathPara>
                </a14:m>
                <a:endParaRPr lang="en-US" sz="16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501416" y="3036354"/>
                <a:ext cx="113440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428799" y="3032299"/>
                <a:ext cx="1134404" cy="33855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3.56</m:t>
                      </m:r>
                    </m:oMath>
                  </m:oMathPara>
                </a14:m>
                <a:endParaRPr lang="en-US" sz="16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428799" y="3032299"/>
                <a:ext cx="1134404"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635633" y="4584744"/>
                <a:ext cx="3700719" cy="405814"/>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3.56 = distribution score </a:t>
                </a:r>
                <a14:m>
                  <m:oMath xmlns:m="http://schemas.openxmlformats.org/officeDocument/2006/math">
                    <m:r>
                      <a:rPr lang="en-US" sz="1500" i="1" smtClean="0">
                        <a:solidFill>
                          <a:schemeClr val="tx1"/>
                        </a:solidFill>
                        <a:latin typeface="Cambria Math" panose="02040503050406030204" pitchFamily="18" charset="0"/>
                        <a:ea typeface="Cambria Math" panose="02040503050406030204" pitchFamily="18" charset="0"/>
                      </a:rPr>
                      <m:t>×</m:t>
                    </m:r>
                  </m:oMath>
                </a14:m>
                <a:r>
                  <a:rPr lang="en-US" sz="15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635633" y="4584744"/>
                <a:ext cx="3700719" cy="405814"/>
              </a:xfrm>
              <a:prstGeom prst="rect">
                <a:avLst/>
              </a:prstGeom>
              <a:blipFill>
                <a:blip r:embed="rId6"/>
                <a:stretch>
                  <a:fillRect b="-1389"/>
                </a:stretch>
              </a:blipFill>
              <a:ln w="28575">
                <a:solidFill>
                  <a:schemeClr val="accent2"/>
                </a:solidFill>
              </a:ln>
            </p:spPr>
            <p:txBody>
              <a:bodyPr/>
              <a:lstStyle/>
              <a:p>
                <a:r>
                  <a:rPr lang="en-US">
                    <a:noFill/>
                  </a:rPr>
                  <a:t> </a:t>
                </a:r>
              </a:p>
            </p:txBody>
          </p:sp>
        </mc:Fallback>
      </mc:AlternateContent>
      <p:sp>
        <p:nvSpPr>
          <p:cNvPr id="36" name="Arrow: Right 35">
            <a:extLst>
              <a:ext uri="{FF2B5EF4-FFF2-40B4-BE49-F238E27FC236}">
                <a16:creationId xmlns:a16="http://schemas.microsoft.com/office/drawing/2014/main" id="{AE86EB51-756D-49D8-90FB-68D82B2230F0}"/>
              </a:ext>
            </a:extLst>
          </p:cNvPr>
          <p:cNvSpPr/>
          <p:nvPr/>
        </p:nvSpPr>
        <p:spPr>
          <a:xfrm>
            <a:off x="8347287" y="3032299"/>
            <a:ext cx="1168188" cy="704088"/>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003262" y="3399570"/>
                <a:ext cx="2170075" cy="33855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𝑑𝑖𝑠𝑡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𝑠𝑐𝑜𝑟𝑒</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𝑆𝐸</m:t>
                      </m:r>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003262" y="3399570"/>
                <a:ext cx="2170075" cy="338554"/>
              </a:xfrm>
              <a:prstGeom prst="rect">
                <a:avLst/>
              </a:prstGeom>
              <a:blipFill>
                <a:blip r:embed="rId7"/>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910963" y="3399570"/>
                <a:ext cx="2170075" cy="33855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𝑑𝑖𝑠𝑡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𝑠𝑐𝑜𝑟𝑒</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𝑆𝐸</m:t>
                      </m:r>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910963" y="3399570"/>
                <a:ext cx="2170075" cy="338554"/>
              </a:xfrm>
              <a:prstGeom prst="rect">
                <a:avLst/>
              </a:prstGeom>
              <a:blipFill>
                <a:blip r:embed="rId8"/>
                <a:stretch>
                  <a:fillRect b="-10909"/>
                </a:stretch>
              </a:blipFill>
            </p:spPr>
            <p:txBody>
              <a:bodyPr/>
              <a:lstStyle/>
              <a:p>
                <a:r>
                  <a:rPr lang="en-US">
                    <a:noFill/>
                  </a:rPr>
                  <a:t> </a:t>
                </a:r>
              </a:p>
            </p:txBody>
          </p:sp>
        </mc:Fallback>
      </mc:AlternateContent>
    </p:spTree>
    <p:extLst>
      <p:ext uri="{BB962C8B-B14F-4D97-AF65-F5344CB8AC3E}">
        <p14:creationId xmlns:p14="http://schemas.microsoft.com/office/powerpoint/2010/main" val="3881924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2091</Words>
  <Application>Microsoft Office PowerPoint</Application>
  <PresentationFormat>Widescreen</PresentationFormat>
  <Paragraphs>715</Paragraphs>
  <Slides>68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EricKim</cp:lastModifiedBy>
  <cp:revision>8</cp:revision>
  <dcterms:created xsi:type="dcterms:W3CDTF">2019-06-09T22:06:01Z</dcterms:created>
  <dcterms:modified xsi:type="dcterms:W3CDTF">2019-06-12T04:23:15Z</dcterms:modified>
</cp:coreProperties>
</file>